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7"/>
  </p:notesMasterIdLst>
  <p:sldIdLst>
    <p:sldId id="320" r:id="rId2"/>
    <p:sldId id="522" r:id="rId3"/>
    <p:sldId id="551" r:id="rId4"/>
    <p:sldId id="589" r:id="rId5"/>
    <p:sldId id="590" r:id="rId6"/>
    <p:sldId id="592" r:id="rId7"/>
    <p:sldId id="593" r:id="rId8"/>
    <p:sldId id="605" r:id="rId9"/>
    <p:sldId id="606" r:id="rId10"/>
    <p:sldId id="607" r:id="rId11"/>
    <p:sldId id="393" r:id="rId12"/>
    <p:sldId id="552" r:id="rId13"/>
    <p:sldId id="510" r:id="rId14"/>
    <p:sldId id="343" r:id="rId15"/>
    <p:sldId id="402" r:id="rId16"/>
    <p:sldId id="403" r:id="rId17"/>
    <p:sldId id="555" r:id="rId18"/>
    <p:sldId id="553" r:id="rId19"/>
    <p:sldId id="554" r:id="rId20"/>
    <p:sldId id="511" r:id="rId21"/>
    <p:sldId id="503" r:id="rId22"/>
    <p:sldId id="274" r:id="rId23"/>
    <p:sldId id="506" r:id="rId24"/>
    <p:sldId id="490" r:id="rId25"/>
    <p:sldId id="295" r:id="rId26"/>
    <p:sldId id="296" r:id="rId27"/>
    <p:sldId id="342" r:id="rId28"/>
    <p:sldId id="404" r:id="rId29"/>
    <p:sldId id="345" r:id="rId30"/>
    <p:sldId id="346" r:id="rId31"/>
    <p:sldId id="347" r:id="rId32"/>
    <p:sldId id="348" r:id="rId33"/>
    <p:sldId id="349" r:id="rId34"/>
    <p:sldId id="350" r:id="rId35"/>
    <p:sldId id="351" r:id="rId36"/>
    <p:sldId id="352" r:id="rId37"/>
    <p:sldId id="353" r:id="rId38"/>
    <p:sldId id="354" r:id="rId39"/>
    <p:sldId id="355" r:id="rId40"/>
    <p:sldId id="359" r:id="rId41"/>
    <p:sldId id="360" r:id="rId42"/>
    <p:sldId id="509" r:id="rId43"/>
    <p:sldId id="512" r:id="rId44"/>
    <p:sldId id="513" r:id="rId45"/>
    <p:sldId id="514" r:id="rId46"/>
    <p:sldId id="515" r:id="rId47"/>
    <p:sldId id="516" r:id="rId48"/>
    <p:sldId id="517" r:id="rId49"/>
    <p:sldId id="518" r:id="rId50"/>
    <p:sldId id="519" r:id="rId51"/>
    <p:sldId id="521" r:id="rId52"/>
    <p:sldId id="520" r:id="rId53"/>
    <p:sldId id="608" r:id="rId54"/>
    <p:sldId id="609" r:id="rId55"/>
    <p:sldId id="377" r:id="rId56"/>
    <p:sldId id="378" r:id="rId57"/>
    <p:sldId id="379" r:id="rId58"/>
    <p:sldId id="386" r:id="rId59"/>
    <p:sldId id="388" r:id="rId60"/>
    <p:sldId id="390" r:id="rId61"/>
    <p:sldId id="391" r:id="rId62"/>
    <p:sldId id="392" r:id="rId63"/>
    <p:sldId id="507" r:id="rId64"/>
    <p:sldId id="395" r:id="rId65"/>
    <p:sldId id="396" r:id="rId66"/>
  </p:sldIdLst>
  <p:sldSz cx="12192000" cy="6858000"/>
  <p:notesSz cx="6858000" cy="9144000"/>
  <p:embeddedFontLst>
    <p:embeddedFont>
      <p:font typeface="맑은 고딕" panose="020B0503020000020004" pitchFamily="50" charset="-127"/>
      <p:regular r:id="rId68"/>
      <p:bold r:id="rId69"/>
    </p:embeddedFont>
    <p:embeddedFont>
      <p:font typeface="배달의민족 주아" panose="02020603020101020101" pitchFamily="18" charset="-127"/>
      <p:regular r:id="rId7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39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007C60-8F2B-4E63-AB55-CA53BA477E6A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BFB367-5D78-47CF-95A1-B1E7141EF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066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C21C1-AE2E-410C-AE42-4E19DE010649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5B1B4-851F-424B-8E2D-C329942DDA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370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C21C1-AE2E-410C-AE42-4E19DE010649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5B1B4-851F-424B-8E2D-C329942DDA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85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C21C1-AE2E-410C-AE42-4E19DE010649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5B1B4-851F-424B-8E2D-C329942DDA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879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C21C1-AE2E-410C-AE42-4E19DE010649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5B1B4-851F-424B-8E2D-C329942DDA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372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C21C1-AE2E-410C-AE42-4E19DE010649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5B1B4-851F-424B-8E2D-C329942DDA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819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C21C1-AE2E-410C-AE42-4E19DE010649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5B1B4-851F-424B-8E2D-C329942DDA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578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C21C1-AE2E-410C-AE42-4E19DE010649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5B1B4-851F-424B-8E2D-C329942DDA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042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C21C1-AE2E-410C-AE42-4E19DE010649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5B1B4-851F-424B-8E2D-C329942DDA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350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C21C1-AE2E-410C-AE42-4E19DE010649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5B1B4-851F-424B-8E2D-C329942DDA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450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C21C1-AE2E-410C-AE42-4E19DE010649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5B1B4-851F-424B-8E2D-C329942DDA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261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C21C1-AE2E-410C-AE42-4E19DE010649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5B1B4-851F-424B-8E2D-C329942DDA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909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C21C1-AE2E-410C-AE42-4E19DE010649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5B1B4-851F-424B-8E2D-C329942DDA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41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eachablemachine.withgoogle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110468" y="2869352"/>
            <a:ext cx="7971064" cy="111929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>
            <a:defPPr>
              <a:defRPr lang="ko-KR"/>
            </a:defPPr>
            <a:lvl1pPr algn="r">
              <a:defRPr sz="6000" b="1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defRPr>
            </a:lvl1pPr>
          </a:lstStyle>
          <a:p>
            <a:pPr algn="ctr"/>
            <a:r>
              <a:rPr lang="ko-KR" altLang="en-US" sz="4800" b="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인공지능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E929DBA-CE39-4789-A80E-2D05FB1012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169" y="353493"/>
            <a:ext cx="775676" cy="4518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8E09917-AFDB-45A7-BF8E-AE9DC057EE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5" y="353493"/>
            <a:ext cx="478678" cy="40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83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80B5D55-3024-48FF-BB1E-F590CA6FD9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169" y="353493"/>
            <a:ext cx="775676" cy="4518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8A5CA40-436C-4294-9FAB-B3AF2840EB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5" y="353493"/>
            <a:ext cx="478678" cy="4098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03525" y="3044279"/>
            <a:ext cx="6584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인간만이 할 수 있던 것</a:t>
            </a:r>
          </a:p>
        </p:txBody>
      </p:sp>
    </p:spTree>
    <p:extLst>
      <p:ext uri="{BB962C8B-B14F-4D97-AF65-F5344CB8AC3E}">
        <p14:creationId xmlns:p14="http://schemas.microsoft.com/office/powerpoint/2010/main" val="12595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80B5D55-3024-48FF-BB1E-F590CA6FD9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169" y="353493"/>
            <a:ext cx="775676" cy="4518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8A5CA40-436C-4294-9FAB-B3AF2840EB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5" y="353493"/>
            <a:ext cx="478678" cy="4098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77902" y="5699676"/>
            <a:ext cx="6584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인공지능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머신러닝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딥러닝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활용한 예제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2D6D33-0BE4-4B89-B1A3-F597F672E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814" y="1725137"/>
            <a:ext cx="3896906" cy="28490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857D4F-C8B1-4DD8-8654-ABBC64152563}"/>
              </a:ext>
            </a:extLst>
          </p:cNvPr>
          <p:cNvSpPr txBox="1"/>
          <p:nvPr/>
        </p:nvSpPr>
        <p:spPr>
          <a:xfrm>
            <a:off x="850075" y="4654801"/>
            <a:ext cx="4433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출처 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https://petalica-paint.pixiv.dev/index_en.html</a:t>
            </a: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870733C-C4EC-44BE-B2B3-9D2B18671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941" y="1725138"/>
            <a:ext cx="5360789" cy="28544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3CDFDB-7857-489C-9535-883E82F8B1F4}"/>
              </a:ext>
            </a:extLst>
          </p:cNvPr>
          <p:cNvSpPr txBox="1"/>
          <p:nvPr/>
        </p:nvSpPr>
        <p:spPr>
          <a:xfrm>
            <a:off x="6096000" y="4709457"/>
            <a:ext cx="5038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출처 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https://blogs.nvidia.co.kr/2020/11/11/gaugan-nvidia-canvas/?linkId=100000019637718</a:t>
            </a:r>
          </a:p>
          <a:p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실습사이트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http://nvidia-research-mingyuliu.com/gaugan/</a:t>
            </a:r>
          </a:p>
        </p:txBody>
      </p:sp>
    </p:spTree>
    <p:extLst>
      <p:ext uri="{BB962C8B-B14F-4D97-AF65-F5344CB8AC3E}">
        <p14:creationId xmlns:p14="http://schemas.microsoft.com/office/powerpoint/2010/main" val="1537273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80B5D55-3024-48FF-BB1E-F590CA6FD9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169" y="353493"/>
            <a:ext cx="775676" cy="4518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8A5CA40-436C-4294-9FAB-B3AF2840EB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5" y="353493"/>
            <a:ext cx="478678" cy="4098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77902" y="5699676"/>
            <a:ext cx="6584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인공지능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머신러닝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딥러닝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활용한 예제</a:t>
            </a:r>
          </a:p>
        </p:txBody>
      </p:sp>
      <p:pic>
        <p:nvPicPr>
          <p:cNvPr id="1026" name="Picture 2" descr="인공지능 딥드림을 이용해 평범한 풍경 사진을 반 고흐의 화풍으로 변환한 결과물">
            <a:extLst>
              <a:ext uri="{FF2B5EF4-FFF2-40B4-BE49-F238E27FC236}">
                <a16:creationId xmlns:a16="http://schemas.microsoft.com/office/drawing/2014/main" id="{56EEA966-680B-4D6C-98A5-878810BDE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905" y="1833563"/>
            <a:ext cx="3373985" cy="255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5D0685-3817-4610-B952-63D9FD19AF95}"/>
              </a:ext>
            </a:extLst>
          </p:cNvPr>
          <p:cNvSpPr txBox="1"/>
          <p:nvPr/>
        </p:nvSpPr>
        <p:spPr>
          <a:xfrm>
            <a:off x="1134555" y="4654801"/>
            <a:ext cx="4433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출처 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Leon A. </a:t>
            </a:r>
            <a:r>
              <a:rPr lang="en-US" altLang="ko-KR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Gatys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et al. CVPR</a:t>
            </a: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B136DD9-65C3-4E0F-AD82-55D4E651CE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120" y="1833967"/>
            <a:ext cx="4409440" cy="25500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A378DD-106D-48A5-A8B9-83A49D5E1FFF}"/>
              </a:ext>
            </a:extLst>
          </p:cNvPr>
          <p:cNvSpPr txBox="1"/>
          <p:nvPr/>
        </p:nvSpPr>
        <p:spPr>
          <a:xfrm>
            <a:off x="6107875" y="4654801"/>
            <a:ext cx="4433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출처 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남세동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대표님의 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GPT-3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1192785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F2845886-DFDF-485C-B349-F17AF8623603}"/>
              </a:ext>
            </a:extLst>
          </p:cNvPr>
          <p:cNvSpPr/>
          <p:nvPr/>
        </p:nvSpPr>
        <p:spPr>
          <a:xfrm>
            <a:off x="2584450" y="1758950"/>
            <a:ext cx="6750050" cy="35687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B80580-6A8D-4ECD-8C81-155C6F33AEC2}"/>
              </a:ext>
            </a:extLst>
          </p:cNvPr>
          <p:cNvSpPr/>
          <p:nvPr/>
        </p:nvSpPr>
        <p:spPr>
          <a:xfrm>
            <a:off x="2844800" y="2108200"/>
            <a:ext cx="4191000" cy="2870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D59B7D-910C-4DBA-A8D2-51EF78BEAE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169" y="353493"/>
            <a:ext cx="775676" cy="451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2EDC2B-EFD1-4B69-8F9D-C40D8BEDB4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5" y="353493"/>
            <a:ext cx="478678" cy="409851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2CFA28C5-3023-4AE4-B693-638D2A68CB90}"/>
              </a:ext>
            </a:extLst>
          </p:cNvPr>
          <p:cNvSpPr/>
          <p:nvPr/>
        </p:nvSpPr>
        <p:spPr>
          <a:xfrm>
            <a:off x="3111500" y="2667000"/>
            <a:ext cx="2235200" cy="1841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52BF0D-C07C-4E1D-896A-B03FA855735C}"/>
              </a:ext>
            </a:extLst>
          </p:cNvPr>
          <p:cNvSpPr/>
          <p:nvPr/>
        </p:nvSpPr>
        <p:spPr>
          <a:xfrm>
            <a:off x="3306000" y="3285537"/>
            <a:ext cx="1846200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Deep learning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B2A1129-0B38-4E0F-A0E2-60161465B72E}"/>
              </a:ext>
            </a:extLst>
          </p:cNvPr>
          <p:cNvSpPr/>
          <p:nvPr/>
        </p:nvSpPr>
        <p:spPr>
          <a:xfrm>
            <a:off x="5428202" y="3054704"/>
            <a:ext cx="1846200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Machine learning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D4A22C-116B-4A5D-9BF0-396E48641461}"/>
              </a:ext>
            </a:extLst>
          </p:cNvPr>
          <p:cNvSpPr/>
          <p:nvPr/>
        </p:nvSpPr>
        <p:spPr>
          <a:xfrm>
            <a:off x="7296150" y="3054704"/>
            <a:ext cx="1846200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1438693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753189" y="1129607"/>
            <a:ext cx="7500269" cy="4839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인간처럼 생각하는 시스템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인간처럼 행동하는 시스템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이성적으로 생각하는 시스템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이성적으로 행동하는 시스템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스튜어트 러셀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피터 </a:t>
            </a:r>
            <a:r>
              <a:rPr lang="ko-KR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노빅의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인공지능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현대적 접근법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D59B7D-910C-4DBA-A8D2-51EF78BEAE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169" y="353493"/>
            <a:ext cx="775676" cy="451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2EDC2B-EFD1-4B69-8F9D-C40D8BEDB4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5" y="353493"/>
            <a:ext cx="478678" cy="40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71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45865" y="2170963"/>
            <a:ext cx="7500269" cy="2516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약한 인공지능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강한 인공지능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D59B7D-910C-4DBA-A8D2-51EF78BEAE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169" y="353493"/>
            <a:ext cx="775676" cy="451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2EDC2B-EFD1-4B69-8F9D-C40D8BEDB4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5" y="353493"/>
            <a:ext cx="478678" cy="40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77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FD59B7D-910C-4DBA-A8D2-51EF78BEAE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169" y="353493"/>
            <a:ext cx="775676" cy="451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2EDC2B-EFD1-4B69-8F9D-C40D8BEDB4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5" y="353493"/>
            <a:ext cx="478678" cy="409851"/>
          </a:xfrm>
          <a:prstGeom prst="rect">
            <a:avLst/>
          </a:prstGeom>
        </p:spPr>
      </p:pic>
      <p:pic>
        <p:nvPicPr>
          <p:cNvPr id="1026" name="Picture 2" descr="Her by 최전호">
            <a:extLst>
              <a:ext uri="{FF2B5EF4-FFF2-40B4-BE49-F238E27FC236}">
                <a16:creationId xmlns:a16="http://schemas.microsoft.com/office/drawing/2014/main" id="{B82F93E8-7083-45F5-B9F6-11C26F119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911" y="1699953"/>
            <a:ext cx="2728556" cy="390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D653E77-876D-4260-95E8-BD14648EC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980" y="1699953"/>
            <a:ext cx="2728557" cy="393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 영화 &lt;업그레이드&gt; 포스터">
            <a:extLst>
              <a:ext uri="{FF2B5EF4-FFF2-40B4-BE49-F238E27FC236}">
                <a16:creationId xmlns:a16="http://schemas.microsoft.com/office/drawing/2014/main" id="{C5B0E991-168E-475D-B6B4-8D63509DD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051" y="1699954"/>
            <a:ext cx="2725186" cy="390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199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80B5D55-3024-48FF-BB1E-F590CA6FD9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169" y="353493"/>
            <a:ext cx="775676" cy="4518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8A5CA40-436C-4294-9FAB-B3AF2840EB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5" y="353493"/>
            <a:ext cx="478678" cy="4098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03525" y="3044279"/>
            <a:ext cx="6584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먼 얘기일까요</a:t>
            </a: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4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6973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FD59B7D-910C-4DBA-A8D2-51EF78BEAE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169" y="353493"/>
            <a:ext cx="775676" cy="451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2EDC2B-EFD1-4B69-8F9D-C40D8BEDB4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5" y="353493"/>
            <a:ext cx="478678" cy="40985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0F65527-ACA9-4575-8B70-10756A0C3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291" y="1489946"/>
            <a:ext cx="4064000" cy="34875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DFBC9B-929F-4461-9F37-AF09AC66D6AE}"/>
              </a:ext>
            </a:extLst>
          </p:cNvPr>
          <p:cNvSpPr txBox="1"/>
          <p:nvPr/>
        </p:nvSpPr>
        <p:spPr>
          <a:xfrm>
            <a:off x="1168451" y="5153205"/>
            <a:ext cx="4433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출처 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https://luda.ai/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20D4DDE-2021-42A2-8671-FA9ED265C9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2468"/>
          <a:stretch/>
        </p:blipFill>
        <p:spPr>
          <a:xfrm>
            <a:off x="5782215" y="1943698"/>
            <a:ext cx="5500876" cy="258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679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FD59B7D-910C-4DBA-A8D2-51EF78BEAE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169" y="353493"/>
            <a:ext cx="775676" cy="451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2EDC2B-EFD1-4B69-8F9D-C40D8BEDB4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5" y="353493"/>
            <a:ext cx="478678" cy="4098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9835919-D51B-4925-A4C7-48BBB3FD49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94"/>
          <a:stretch/>
        </p:blipFill>
        <p:spPr>
          <a:xfrm>
            <a:off x="2968232" y="849914"/>
            <a:ext cx="6205914" cy="515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43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80B5D55-3024-48FF-BB1E-F590CA6FD9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169" y="353493"/>
            <a:ext cx="775676" cy="4518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8A5CA40-436C-4294-9FAB-B3AF2840EB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5" y="353493"/>
            <a:ext cx="478678" cy="4098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03525" y="3044279"/>
            <a:ext cx="6584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인류가 직면한 새로운 세상</a:t>
            </a:r>
          </a:p>
        </p:txBody>
      </p:sp>
    </p:spTree>
    <p:extLst>
      <p:ext uri="{BB962C8B-B14F-4D97-AF65-F5344CB8AC3E}">
        <p14:creationId xmlns:p14="http://schemas.microsoft.com/office/powerpoint/2010/main" val="1430017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339043" y="1940131"/>
            <a:ext cx="9513914" cy="2977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1958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 뉴런의 동작을 재현한 </a:t>
            </a:r>
            <a:r>
              <a:rPr lang="ko-KR" alt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퍼셉트론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모델 제안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물론 그 전에도 여러 사건이 있었지만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!)</a:t>
            </a:r>
            <a:b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2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 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AI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겨울을 지나 지금에 이르기까지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E21D7B-C74D-40CD-906E-736172B962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169" y="353493"/>
            <a:ext cx="775676" cy="451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780E4B-553F-4301-B71A-9C0905382A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5" y="353493"/>
            <a:ext cx="478678" cy="40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32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110468" y="2869352"/>
            <a:ext cx="7971064" cy="111929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>
            <a:defPPr>
              <a:defRPr lang="ko-KR"/>
            </a:defPPr>
            <a:lvl1pPr algn="r">
              <a:defRPr sz="6000" b="1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defRPr>
            </a:lvl1pPr>
          </a:lstStyle>
          <a:p>
            <a:pPr algn="ctr"/>
            <a:r>
              <a:rPr lang="ko-KR" altLang="en-US" sz="4800" b="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 프로세스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E929DBA-CE39-4789-A80E-2D05FB1012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169" y="353493"/>
            <a:ext cx="775676" cy="4518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8E09917-AFDB-45A7-BF8E-AE9DC057EE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5" y="353493"/>
            <a:ext cx="478678" cy="40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316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EB7563B-556D-450E-AC86-2BB4EF5B42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32" y="630766"/>
            <a:ext cx="10362978" cy="544833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1D129D3-7C0B-44C4-8AF7-6E00A5B5FF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169" y="353493"/>
            <a:ext cx="775676" cy="4518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E861240-478D-4629-8235-7D48F19F0A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5" y="353493"/>
            <a:ext cx="478678" cy="40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509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F0C3E74D-9965-49C8-9879-6CE6C10615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32" y="630766"/>
            <a:ext cx="10362978" cy="544833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DD88AB6-1BD8-4C63-AA87-F7CBBC2301E7}"/>
              </a:ext>
            </a:extLst>
          </p:cNvPr>
          <p:cNvSpPr/>
          <p:nvPr/>
        </p:nvSpPr>
        <p:spPr>
          <a:xfrm>
            <a:off x="58527" y="4028367"/>
            <a:ext cx="1223266" cy="1358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크롤링</a:t>
            </a:r>
            <a:endParaRPr lang="en-US" altLang="ko-KR" sz="1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</a:t>
            </a:r>
            <a:r>
              <a:rPr lang="ko-KR" altLang="en-US" sz="1400" dirty="0" err="1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스크래핑</a:t>
            </a:r>
            <a:endParaRPr lang="en-US" altLang="ko-KR" sz="1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또는 고객 </a:t>
            </a:r>
            <a:r>
              <a:rPr lang="en-US" altLang="ko-KR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Python </a:t>
            </a:r>
            <a:r>
              <a:rPr lang="ko-KR" altLang="en-US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추천</a:t>
            </a:r>
            <a:endParaRPr lang="en-US" altLang="ko-KR" sz="1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554CA39-56BC-462F-AD0C-467245B61BAB}"/>
              </a:ext>
            </a:extLst>
          </p:cNvPr>
          <p:cNvSpPr/>
          <p:nvPr/>
        </p:nvSpPr>
        <p:spPr>
          <a:xfrm>
            <a:off x="2023398" y="5838666"/>
            <a:ext cx="1287219" cy="711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SQL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SAS </a:t>
            </a:r>
            <a:r>
              <a:rPr lang="ko-KR" altLang="en-US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</a:t>
            </a:r>
            <a:endParaRPr lang="en-US" altLang="ko-KR" sz="1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C27926B-5B13-48EF-BB83-CD67DA350679}"/>
              </a:ext>
            </a:extLst>
          </p:cNvPr>
          <p:cNvSpPr/>
          <p:nvPr/>
        </p:nvSpPr>
        <p:spPr>
          <a:xfrm>
            <a:off x="5143412" y="5820221"/>
            <a:ext cx="1766295" cy="711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R, Python </a:t>
            </a:r>
            <a:r>
              <a:rPr lang="ko-KR" altLang="en-US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추천</a:t>
            </a:r>
            <a:endParaRPr lang="en-US" altLang="ko-KR" sz="1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SAS, SPSS </a:t>
            </a:r>
            <a:r>
              <a:rPr lang="ko-KR" altLang="en-US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</a:t>
            </a:r>
            <a:endParaRPr lang="en-US" altLang="ko-KR" sz="1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F90BD2-91B8-4C76-80D0-F157BC4273A6}"/>
              </a:ext>
            </a:extLst>
          </p:cNvPr>
          <p:cNvSpPr/>
          <p:nvPr/>
        </p:nvSpPr>
        <p:spPr>
          <a:xfrm>
            <a:off x="8742502" y="5820221"/>
            <a:ext cx="1287219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Python </a:t>
            </a:r>
            <a:r>
              <a:rPr lang="ko-KR" altLang="en-US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추천</a:t>
            </a:r>
            <a:endParaRPr lang="en-US" altLang="ko-KR" sz="1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4F3ADB-F57C-4DE4-9888-2BE2E6648307}"/>
              </a:ext>
            </a:extLst>
          </p:cNvPr>
          <p:cNvSpPr/>
          <p:nvPr/>
        </p:nvSpPr>
        <p:spPr>
          <a:xfrm>
            <a:off x="7055887" y="5820221"/>
            <a:ext cx="1287219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Tableau </a:t>
            </a:r>
            <a:r>
              <a:rPr lang="ko-KR" altLang="en-US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추천</a:t>
            </a:r>
            <a:endParaRPr lang="en-US" altLang="ko-KR" sz="1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02FF00-3181-4141-AA70-EB3531883C2D}"/>
              </a:ext>
            </a:extLst>
          </p:cNvPr>
          <p:cNvSpPr/>
          <p:nvPr/>
        </p:nvSpPr>
        <p:spPr>
          <a:xfrm>
            <a:off x="186962" y="264476"/>
            <a:ext cx="1775055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추천프로그램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46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557113" y="3001960"/>
            <a:ext cx="9077774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우리는 무엇을 할 수 있을까요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CBD525-6F18-4978-814E-8C35C4A163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169" y="353493"/>
            <a:ext cx="775676" cy="4518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7CEA276-F0C1-4D34-80FF-F2B8EB4838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5" y="353493"/>
            <a:ext cx="478678" cy="40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6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E4B8F03-722A-4D9D-B712-7E0461EB05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425"/>
          <a:stretch/>
        </p:blipFill>
        <p:spPr>
          <a:xfrm>
            <a:off x="933517" y="1723608"/>
            <a:ext cx="4920976" cy="4288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4B8F03-722A-4D9D-B712-7E0461EB05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946"/>
          <a:stretch/>
        </p:blipFill>
        <p:spPr>
          <a:xfrm>
            <a:off x="6096000" y="1793005"/>
            <a:ext cx="5554727" cy="368825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240861" y="2476533"/>
            <a:ext cx="2862146" cy="14719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F696371-ECEE-4FF5-84FC-2A099CA69A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169" y="353493"/>
            <a:ext cx="775676" cy="4518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DB3F3EC-2964-415E-8CF9-BB67C46970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5" y="353493"/>
            <a:ext cx="478678" cy="40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43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208218C-C560-449A-8152-82A40D4A89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206"/>
          <a:stretch/>
        </p:blipFill>
        <p:spPr>
          <a:xfrm>
            <a:off x="1044277" y="1493627"/>
            <a:ext cx="10103446" cy="16317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BFBA6FB-D94A-4A36-BDF3-B7416BA656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209" r="35680"/>
          <a:stretch/>
        </p:blipFill>
        <p:spPr>
          <a:xfrm>
            <a:off x="1044277" y="3513002"/>
            <a:ext cx="6523684" cy="256928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997ED80-3957-4F17-9306-834315E50B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169" y="353493"/>
            <a:ext cx="775676" cy="4518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0349CF2-90E5-450B-BD14-0666A72CAB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5" y="353493"/>
            <a:ext cx="478678" cy="40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3337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110468" y="2869352"/>
            <a:ext cx="7971064" cy="111929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>
            <a:defPPr>
              <a:defRPr lang="ko-KR"/>
            </a:defPPr>
            <a:lvl1pPr algn="r">
              <a:defRPr sz="6000" b="1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defRPr>
            </a:lvl1pPr>
          </a:lstStyle>
          <a:p>
            <a:pPr algn="ctr"/>
            <a:r>
              <a:rPr lang="ko-KR" altLang="en-US" sz="4800" b="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인공지능이란</a:t>
            </a:r>
            <a:r>
              <a:rPr lang="en-US" altLang="ko-KR" sz="4800" b="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4800" b="0" spc="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9A83BA-9F04-48B2-B16C-C5367BCE06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169" y="353493"/>
            <a:ext cx="775676" cy="4518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D533AED-7512-4775-AF4D-67D5804B87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5" y="353493"/>
            <a:ext cx="478678" cy="40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8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FD59B7D-910C-4DBA-A8D2-51EF78BEAE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169" y="353493"/>
            <a:ext cx="775676" cy="451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2EDC2B-EFD1-4B69-8F9D-C40D8BEDB4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5" y="353493"/>
            <a:ext cx="478678" cy="409851"/>
          </a:xfrm>
          <a:prstGeom prst="rect">
            <a:avLst/>
          </a:prstGeom>
        </p:spPr>
      </p:pic>
      <p:pic>
        <p:nvPicPr>
          <p:cNvPr id="2050" name="Picture 2" descr="인공지능의사 왓슨의 걸림돌은? - 메디칼업저버">
            <a:extLst>
              <a:ext uri="{FF2B5EF4-FFF2-40B4-BE49-F238E27FC236}">
                <a16:creationId xmlns:a16="http://schemas.microsoft.com/office/drawing/2014/main" id="{6793D35D-FB1F-45E8-9B9D-432200207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473" y="2404144"/>
            <a:ext cx="3280504" cy="135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22F3E6-686D-46D6-A271-C9D012100C19}"/>
              </a:ext>
            </a:extLst>
          </p:cNvPr>
          <p:cNvSpPr txBox="1"/>
          <p:nvPr/>
        </p:nvSpPr>
        <p:spPr>
          <a:xfrm>
            <a:off x="7182196" y="2956206"/>
            <a:ext cx="2914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인공지능 변호사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EB8F6B0-ED37-4B7D-8166-710B75642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966" y="4396696"/>
            <a:ext cx="3105230" cy="815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157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250615" y="2586461"/>
            <a:ext cx="5690769" cy="1685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위에서 언급해드린 의료인공지능 얘기부터 해드리겠습니다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E21D7B-C74D-40CD-906E-736172B962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169" y="353493"/>
            <a:ext cx="775676" cy="451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780E4B-553F-4301-B71A-9C0905382A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5" y="353493"/>
            <a:ext cx="478678" cy="40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46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80B5D55-3024-48FF-BB1E-F590CA6FD9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169" y="353493"/>
            <a:ext cx="775676" cy="4518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8A5CA40-436C-4294-9FAB-B3AF2840EB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5" y="353493"/>
            <a:ext cx="478678" cy="4098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03525" y="3044279"/>
            <a:ext cx="6584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과장일까요</a:t>
            </a: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4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4015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250615" y="2586461"/>
            <a:ext cx="5690769" cy="1685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어떻게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암의 종류를 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맞출 수 있을까요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E21D7B-C74D-40CD-906E-736172B962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169" y="353493"/>
            <a:ext cx="775676" cy="451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780E4B-553F-4301-B71A-9C0905382A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5" y="353493"/>
            <a:ext cx="478678" cy="40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373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250615" y="2586461"/>
            <a:ext cx="6350585" cy="1685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여러분들은 어떻게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풀과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꽃과 나무를 비교할 수 있나요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E21D7B-C74D-40CD-906E-736172B962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169" y="353493"/>
            <a:ext cx="775676" cy="451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780E4B-553F-4301-B71A-9C0905382A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5" y="353493"/>
            <a:ext cx="478678" cy="40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853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920706" y="1157588"/>
            <a:ext cx="63505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누군가 여러분에게 알려줍니다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sz="36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E21D7B-C74D-40CD-906E-736172B962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169" y="353493"/>
            <a:ext cx="775676" cy="451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780E4B-553F-4301-B71A-9C0905382A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5" y="353493"/>
            <a:ext cx="478678" cy="409851"/>
          </a:xfrm>
          <a:prstGeom prst="rect">
            <a:avLst/>
          </a:prstGeom>
        </p:spPr>
      </p:pic>
      <p:pic>
        <p:nvPicPr>
          <p:cNvPr id="1026" name="Picture 2" descr="D:\00. 바울랩\31. 인공지능 강의  장표 디자인 요소\18.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498" y="2187598"/>
            <a:ext cx="95250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6034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842502" y="2136338"/>
            <a:ext cx="675869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여러분들 머리에는 그것들에 대한 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특징이 남고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수많은 반복 학습을 통해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이제 구분할 수 있게 됩니다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E21D7B-C74D-40CD-906E-736172B962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169" y="353493"/>
            <a:ext cx="775676" cy="451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780E4B-553F-4301-B71A-9C0905382A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5" y="353493"/>
            <a:ext cx="478678" cy="40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9536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920707" y="2586461"/>
            <a:ext cx="6350585" cy="1685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컴퓨터도 이렇게 학습할 수 있어요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아래 사이트에 들어가보세요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E21D7B-C74D-40CD-906E-736172B962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169" y="353493"/>
            <a:ext cx="775676" cy="451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780E4B-553F-4301-B71A-9C0905382A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5" y="353493"/>
            <a:ext cx="478678" cy="40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131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407791" y="3001960"/>
            <a:ext cx="9149373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2"/>
              </a:rPr>
              <a:t>https://teachablemachine.withgoogle.com/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E21D7B-C74D-40CD-906E-736172B962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169" y="353493"/>
            <a:ext cx="775676" cy="451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780E4B-553F-4301-B71A-9C0905382A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5" y="353493"/>
            <a:ext cx="478678" cy="40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20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920707" y="1170786"/>
            <a:ext cx="6350585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Get Start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클릭해주세요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E21D7B-C74D-40CD-906E-736172B962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169" y="353493"/>
            <a:ext cx="775676" cy="451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780E4B-553F-4301-B71A-9C0905382A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5" y="353493"/>
            <a:ext cx="478678" cy="409851"/>
          </a:xfrm>
          <a:prstGeom prst="rect">
            <a:avLst/>
          </a:prstGeom>
        </p:spPr>
      </p:pic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43CC7033-10C6-4532-AD96-8FAD8D3FF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890" y="2378402"/>
            <a:ext cx="6456218" cy="330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5654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417032" y="888252"/>
            <a:ext cx="8941555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Image Project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클릭해보세요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캠은 허락하시고요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놀라지 마세요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여러분 얼굴입니다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E21D7B-C74D-40CD-906E-736172B962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169" y="353493"/>
            <a:ext cx="775676" cy="451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780E4B-553F-4301-B71A-9C0905382A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5" y="353493"/>
            <a:ext cx="478678" cy="409851"/>
          </a:xfrm>
          <a:prstGeom prst="rect">
            <a:avLst/>
          </a:prstGeom>
        </p:spPr>
      </p:pic>
      <p:pic>
        <p:nvPicPr>
          <p:cNvPr id="4098" name="Picture 2" descr="Image for post">
            <a:extLst>
              <a:ext uri="{FF2B5EF4-FFF2-40B4-BE49-F238E27FC236}">
                <a16:creationId xmlns:a16="http://schemas.microsoft.com/office/drawing/2014/main" id="{D89DC02D-EAEA-4044-8B87-C74EBCE52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937" y="2598745"/>
            <a:ext cx="7570124" cy="378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2857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317651" y="1936283"/>
            <a:ext cx="975741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예를 들어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저는 마스크와 노마스크를 분류해보도록 하겠습니다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마스크 쓴 사진과 마스크를 쓰지 않은 사진을 각각 </a:t>
            </a:r>
            <a:r>
              <a:rPr lang="ko-KR" alt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라벨링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이름을 붙이는 것입니다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풀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꽃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나무처럼요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!)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하여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Hold to Record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하도록 하겠습니다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마우스로 길게 누르면 계속해서 촬영합니다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E21D7B-C74D-40CD-906E-736172B962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169" y="353493"/>
            <a:ext cx="775676" cy="451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780E4B-553F-4301-B71A-9C0905382A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5" y="353493"/>
            <a:ext cx="478678" cy="40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247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AE21D7B-C74D-40CD-906E-736172B962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169" y="353493"/>
            <a:ext cx="775676" cy="451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780E4B-553F-4301-B71A-9C0905382A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5" y="353493"/>
            <a:ext cx="478678" cy="409851"/>
          </a:xfrm>
          <a:prstGeom prst="rect">
            <a:avLst/>
          </a:prstGeom>
        </p:spPr>
      </p:pic>
      <p:pic>
        <p:nvPicPr>
          <p:cNvPr id="5122" name="Picture 2" descr="Image for post">
            <a:extLst>
              <a:ext uri="{FF2B5EF4-FFF2-40B4-BE49-F238E27FC236}">
                <a16:creationId xmlns:a16="http://schemas.microsoft.com/office/drawing/2014/main" id="{779785EC-081A-40CA-8600-72FF0CB68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281" y="1030778"/>
            <a:ext cx="7243437" cy="50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323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80B5D55-3024-48FF-BB1E-F590CA6FD9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169" y="353493"/>
            <a:ext cx="775676" cy="4518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8A5CA40-436C-4294-9FAB-B3AF2840EB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5" y="353493"/>
            <a:ext cx="478678" cy="409851"/>
          </a:xfrm>
          <a:prstGeom prst="rect">
            <a:avLst/>
          </a:prstGeom>
        </p:spPr>
      </p:pic>
      <p:pic>
        <p:nvPicPr>
          <p:cNvPr id="6" name="그림 5" descr="텍스트, 실내, 텔레비전, 화면이(가) 표시된 사진&#10;&#10;자동 생성된 설명">
            <a:extLst>
              <a:ext uri="{FF2B5EF4-FFF2-40B4-BE49-F238E27FC236}">
                <a16:creationId xmlns:a16="http://schemas.microsoft.com/office/drawing/2014/main" id="{14941C5F-7CCA-4AA4-A548-B7F832FC1C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40" y="1318429"/>
            <a:ext cx="8046720" cy="42211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154036-09CE-4D41-AAE0-0877E370FF76}"/>
              </a:ext>
            </a:extLst>
          </p:cNvPr>
          <p:cNvSpPr txBox="1"/>
          <p:nvPr/>
        </p:nvSpPr>
        <p:spPr>
          <a:xfrm>
            <a:off x="3254943" y="5636692"/>
            <a:ext cx="56821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2020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11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25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“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한국판 뉴딜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대한민국 인공지능을 만나다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</a:t>
            </a:r>
          </a:p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출처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청와대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YouTube</a:t>
            </a:r>
          </a:p>
        </p:txBody>
      </p:sp>
    </p:spTree>
    <p:extLst>
      <p:ext uri="{BB962C8B-B14F-4D97-AF65-F5344CB8AC3E}">
        <p14:creationId xmlns:p14="http://schemas.microsoft.com/office/powerpoint/2010/main" val="22242017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722992" y="1015618"/>
            <a:ext cx="67460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신기하게도 보여준 적이 없는 이미지도 맞출 수 있습니다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E21D7B-C74D-40CD-906E-736172B962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169" y="353493"/>
            <a:ext cx="775676" cy="451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780E4B-553F-4301-B71A-9C0905382A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5" y="353493"/>
            <a:ext cx="478678" cy="409851"/>
          </a:xfrm>
          <a:prstGeom prst="rect">
            <a:avLst/>
          </a:prstGeom>
        </p:spPr>
      </p:pic>
      <p:pic>
        <p:nvPicPr>
          <p:cNvPr id="6146" name="Picture 2" descr="Image for post">
            <a:extLst>
              <a:ext uri="{FF2B5EF4-FFF2-40B4-BE49-F238E27FC236}">
                <a16:creationId xmlns:a16="http://schemas.microsoft.com/office/drawing/2014/main" id="{3F68F0DB-9D22-4EB9-93E1-C97D3420D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842" y="1914993"/>
            <a:ext cx="7628313" cy="392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493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722990" y="1015618"/>
            <a:ext cx="67460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그런데 제대로 맞추는지는 평가를 해 봐야죠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E21D7B-C74D-40CD-906E-736172B962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169" y="353493"/>
            <a:ext cx="775676" cy="451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780E4B-553F-4301-B71A-9C0905382A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5" y="353493"/>
            <a:ext cx="478678" cy="409851"/>
          </a:xfrm>
          <a:prstGeom prst="rect">
            <a:avLst/>
          </a:prstGeom>
        </p:spPr>
      </p:pic>
      <p:pic>
        <p:nvPicPr>
          <p:cNvPr id="7170" name="Picture 2" descr="Image for post">
            <a:extLst>
              <a:ext uri="{FF2B5EF4-FFF2-40B4-BE49-F238E27FC236}">
                <a16:creationId xmlns:a16="http://schemas.microsoft.com/office/drawing/2014/main" id="{3E3BB381-BE6E-4B80-B96B-0EAB6A082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702" y="1810852"/>
            <a:ext cx="7830589" cy="403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1168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46995" y="3044279"/>
            <a:ext cx="689800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학습을 통해 수식을 만들어냅니다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E21D7B-C74D-40CD-906E-736172B962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169" y="353493"/>
            <a:ext cx="775676" cy="451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780E4B-553F-4301-B71A-9C0905382A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5" y="353493"/>
            <a:ext cx="478678" cy="40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375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46995" y="3044279"/>
            <a:ext cx="689800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무슨 수식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E21D7B-C74D-40CD-906E-736172B962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169" y="353493"/>
            <a:ext cx="775676" cy="451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780E4B-553F-4301-B71A-9C0905382A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5" y="353493"/>
            <a:ext cx="478678" cy="40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254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46995" y="3044279"/>
            <a:ext cx="689800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앞서 살펴본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 = </a:t>
            </a:r>
            <a:r>
              <a:rPr lang="en-US" altLang="ko-KR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wx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+ b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E21D7B-C74D-40CD-906E-736172B962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169" y="353493"/>
            <a:ext cx="775676" cy="451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780E4B-553F-4301-B71A-9C0905382A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5" y="353493"/>
            <a:ext cx="478678" cy="40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718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46995" y="3044279"/>
            <a:ext cx="689800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TensorFlow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E21D7B-C74D-40CD-906E-736172B962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169" y="353493"/>
            <a:ext cx="775676" cy="451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780E4B-553F-4301-B71A-9C0905382A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5" y="353493"/>
            <a:ext cx="478678" cy="40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36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46995" y="3044279"/>
            <a:ext cx="689800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Tensor        Flow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E21D7B-C74D-40CD-906E-736172B962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169" y="353493"/>
            <a:ext cx="775676" cy="451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780E4B-553F-4301-B71A-9C0905382A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5" y="353493"/>
            <a:ext cx="478678" cy="40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171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AE21D7B-C74D-40CD-906E-736172B962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169" y="353493"/>
            <a:ext cx="775676" cy="451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780E4B-553F-4301-B71A-9C0905382A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5" y="353493"/>
            <a:ext cx="478678" cy="4098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575F6E0-71AE-432F-AAC2-46DAD493D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787" y="804862"/>
            <a:ext cx="4391025" cy="52482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94DFB3B-F48A-4160-B8CC-734D3B79E00F}"/>
              </a:ext>
            </a:extLst>
          </p:cNvPr>
          <p:cNvSpPr/>
          <p:nvPr/>
        </p:nvSpPr>
        <p:spPr>
          <a:xfrm>
            <a:off x="7211111" y="1916963"/>
            <a:ext cx="3533090" cy="2623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스칼라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 0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차원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벡터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 1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차원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메트릭스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행렬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= 2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차원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텐서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 3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차원 이상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96989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AE21D7B-C74D-40CD-906E-736172B962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169" y="353493"/>
            <a:ext cx="775676" cy="451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780E4B-553F-4301-B71A-9C0905382A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5" y="353493"/>
            <a:ext cx="478678" cy="4098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575F6E0-71AE-432F-AAC2-46DAD493D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787" y="804862"/>
            <a:ext cx="4391025" cy="52482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956BFF9-E8B6-473B-A703-675ED58BC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812" y="967497"/>
            <a:ext cx="4217164" cy="492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4600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AE21D7B-C74D-40CD-906E-736172B962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169" y="353493"/>
            <a:ext cx="775676" cy="451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780E4B-553F-4301-B71A-9C0905382A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5" y="353493"/>
            <a:ext cx="478678" cy="409851"/>
          </a:xfrm>
          <a:prstGeom prst="rect">
            <a:avLst/>
          </a:prstGeom>
        </p:spPr>
      </p:pic>
      <p:pic>
        <p:nvPicPr>
          <p:cNvPr id="6" name="그림 5" descr="잔디, 실외, 하늘, 산이(가) 표시된 사진&#10;&#10;자동 생성된 설명">
            <a:extLst>
              <a:ext uri="{FF2B5EF4-FFF2-40B4-BE49-F238E27FC236}">
                <a16:creationId xmlns:a16="http://schemas.microsoft.com/office/drawing/2014/main" id="{8B509380-3C3F-403F-9440-AB5A76448A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647" y="838985"/>
            <a:ext cx="6906705" cy="518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763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80B5D55-3024-48FF-BB1E-F590CA6FD9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169" y="353493"/>
            <a:ext cx="775676" cy="4518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8A5CA40-436C-4294-9FAB-B3AF2840EB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5" y="353493"/>
            <a:ext cx="478678" cy="4098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46817" y="2586461"/>
            <a:ext cx="8898365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대한민국이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IT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강국을 넘어 인공지능 강국으로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</a:t>
            </a:r>
            <a:r>
              <a:rPr lang="ko-KR" altLang="en-US" sz="3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포스트코로나를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선도하는 국가로 도약할 수 있도록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02035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AE21D7B-C74D-40CD-906E-736172B962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169" y="353493"/>
            <a:ext cx="775676" cy="451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780E4B-553F-4301-B71A-9C0905382A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5" y="353493"/>
            <a:ext cx="478678" cy="40985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3403C84-0D57-4684-9A0D-4A5D73040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732" y="2389835"/>
            <a:ext cx="5387763" cy="43339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418AB88-CA34-4175-A6BD-11EAF05F98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305" y="680971"/>
            <a:ext cx="3794633" cy="17693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42550E7-BDFB-4FF6-B80A-A961D446DB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9362" y="2389835"/>
            <a:ext cx="5123813" cy="418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6870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AE21D7B-C74D-40CD-906E-736172B962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169" y="353493"/>
            <a:ext cx="775676" cy="451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780E4B-553F-4301-B71A-9C0905382A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5" y="353493"/>
            <a:ext cx="478678" cy="4098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FC810E0-256A-454E-811C-B6487B703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025" y="781050"/>
            <a:ext cx="49339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947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AE21D7B-C74D-40CD-906E-736172B962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169" y="353493"/>
            <a:ext cx="775676" cy="451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780E4B-553F-4301-B71A-9C0905382A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5" y="353493"/>
            <a:ext cx="478678" cy="4098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F328AEB-3A38-42D6-A8D6-06D52E8E6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362" y="1480766"/>
            <a:ext cx="4175590" cy="33919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45385D4-F8AF-493D-9071-F7049C40CD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572" y="1480766"/>
            <a:ext cx="4595549" cy="395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308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4A24C-F2DA-5B74-39B3-6729DB064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719C67C-A711-B214-092F-F2F05E05C6C5}"/>
              </a:ext>
            </a:extLst>
          </p:cNvPr>
          <p:cNvSpPr/>
          <p:nvPr/>
        </p:nvSpPr>
        <p:spPr>
          <a:xfrm>
            <a:off x="655341" y="2170963"/>
            <a:ext cx="10881317" cy="2516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여러분이 사용하시는 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ChatGPT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 마찬가지입니다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확률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수식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근거하여 텍스트를 생성하죠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66DE44-4359-7EA8-7BCB-1F0F0E6417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169" y="353493"/>
            <a:ext cx="775676" cy="451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19C997-3833-B24B-3A52-016799C234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5" y="353493"/>
            <a:ext cx="478678" cy="40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153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09A97-D1BA-3769-0840-C04F630ED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0BD07DE-4905-C2A3-1D0C-A08B73B8F0E4}"/>
              </a:ext>
            </a:extLst>
          </p:cNvPr>
          <p:cNvSpPr/>
          <p:nvPr/>
        </p:nvSpPr>
        <p:spPr>
          <a:xfrm>
            <a:off x="659690" y="3192397"/>
            <a:ext cx="10881317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저만 접속할 수 있는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URL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입니다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https://www.notion.so/paullabworkspace/GPT-cc8cdbbe121d402fba195a0eae392dca?pvs=4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46FCF60-3431-4000-9DB9-F6C40ADB76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169" y="353493"/>
            <a:ext cx="775676" cy="451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09083F8-D9E5-89E1-0915-E09D541357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5" y="353493"/>
            <a:ext cx="478678" cy="40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706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59690" y="2586461"/>
            <a:ext cx="10881317" cy="1685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저는 커피를 매우 좋아해요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회사에는 </a:t>
            </a:r>
            <a:r>
              <a:rPr lang="ko-KR" alt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커피머신이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있고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원두도 세계 바리스타 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 하신 분에 원두를 </a:t>
            </a:r>
            <a:r>
              <a:rPr lang="ko-KR" alt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사먹습니다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E21D7B-C74D-40CD-906E-736172B962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169" y="353493"/>
            <a:ext cx="775676" cy="451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780E4B-553F-4301-B71A-9C0905382A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5" y="353493"/>
            <a:ext cx="478678" cy="40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2441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55341" y="2586461"/>
            <a:ext cx="10881317" cy="1685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여기서 착안하여 저는 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제주 유명 카페들의 원두배송 서비스를 만들려 합니다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E21D7B-C74D-40CD-906E-736172B962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169" y="353493"/>
            <a:ext cx="775676" cy="451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780E4B-553F-4301-B71A-9C0905382A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5" y="353493"/>
            <a:ext cx="478678" cy="40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9038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D:\00. 바울랩\31. 인공지능 강의  장표 디자인 요소\38.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5"/>
          <a:stretch/>
        </p:blipFill>
        <p:spPr bwMode="auto">
          <a:xfrm>
            <a:off x="1266243" y="805343"/>
            <a:ext cx="9668210" cy="605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59690" y="255279"/>
            <a:ext cx="10881317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앞으로 우리가 다룰 데이터 입니다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E21D7B-C74D-40CD-906E-736172B962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169" y="353493"/>
            <a:ext cx="775676" cy="451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780E4B-553F-4301-B71A-9C0905382A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5" y="353493"/>
            <a:ext cx="478678" cy="40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170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460674" y="2586461"/>
            <a:ext cx="7270652" cy="1685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수요를 예측할 수 있다면 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그에 대한 대비를 할 수 있죠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E21D7B-C74D-40CD-906E-736172B962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169" y="353493"/>
            <a:ext cx="775676" cy="451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780E4B-553F-4301-B71A-9C0905382A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5" y="353493"/>
            <a:ext cx="478678" cy="40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94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460674" y="2586461"/>
            <a:ext cx="7270652" cy="1685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더 많은 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확보하세요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더 많은 유효한 독립 </a:t>
            </a:r>
            <a:r>
              <a:rPr lang="ko-KR" alt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변수를요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E21D7B-C74D-40CD-906E-736172B962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169" y="353493"/>
            <a:ext cx="775676" cy="451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780E4B-553F-4301-B71A-9C0905382A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5" y="353493"/>
            <a:ext cx="478678" cy="40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34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80B5D55-3024-48FF-BB1E-F590CA6FD9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169" y="353493"/>
            <a:ext cx="775676" cy="4518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8A5CA40-436C-4294-9FAB-B3AF2840EB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5" y="353493"/>
            <a:ext cx="478678" cy="409851"/>
          </a:xfrm>
          <a:prstGeom prst="rect">
            <a:avLst/>
          </a:prstGeom>
        </p:spPr>
      </p:pic>
      <p:pic>
        <p:nvPicPr>
          <p:cNvPr id="6" name="그림 5" descr="텍스트, 모니터, 실내, 텔레비전이(가) 표시된 사진&#10;&#10;자동 생성된 설명">
            <a:extLst>
              <a:ext uri="{FF2B5EF4-FFF2-40B4-BE49-F238E27FC236}">
                <a16:creationId xmlns:a16="http://schemas.microsoft.com/office/drawing/2014/main" id="{1FEDC5B0-E18D-4ED4-8014-13C280E6AF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80" y="1116012"/>
            <a:ext cx="8005839" cy="4625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F450C6-D378-45F3-A990-7932A08EF9A7}"/>
              </a:ext>
            </a:extLst>
          </p:cNvPr>
          <p:cNvSpPr txBox="1"/>
          <p:nvPr/>
        </p:nvSpPr>
        <p:spPr>
          <a:xfrm>
            <a:off x="4951411" y="5838279"/>
            <a:ext cx="2289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출처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EBS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8157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22075" y="2588445"/>
            <a:ext cx="7547850" cy="1685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이제는 </a:t>
            </a:r>
            <a:r>
              <a:rPr lang="ko-KR" alt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머신러닝에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대해 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좀 더 깊게 알아보도록 하죠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E21D7B-C74D-40CD-906E-736172B962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169" y="353493"/>
            <a:ext cx="775676" cy="451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780E4B-553F-4301-B71A-9C0905382A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5" y="353493"/>
            <a:ext cx="478678" cy="40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678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D:\00. 바울랩\31. 인공지능 강의  장표 디자인 요소\47.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84" y="274320"/>
            <a:ext cx="10586085" cy="645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AE21D7B-C74D-40CD-906E-736172B962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169" y="353493"/>
            <a:ext cx="775676" cy="451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780E4B-553F-4301-B71A-9C0905382A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5" y="353493"/>
            <a:ext cx="478678" cy="4098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95BA55-AB6A-4E69-850E-DA589830C665}"/>
              </a:ext>
            </a:extLst>
          </p:cNvPr>
          <p:cNvSpPr txBox="1"/>
          <p:nvPr/>
        </p:nvSpPr>
        <p:spPr>
          <a:xfrm>
            <a:off x="933518" y="373752"/>
            <a:ext cx="1646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머신러닝</a:t>
            </a:r>
            <a:r>
              <a:rPr kumimoji="1"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도표</a:t>
            </a:r>
            <a:endParaRPr kumimoji="1" lang="x-none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85802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147518" y="2586461"/>
            <a:ext cx="7896963" cy="1685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어떤 문제에 어떤 알고리즘을 사용해야 하는지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정확히 아는 것이 중요합니다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E21D7B-C74D-40CD-906E-736172B962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169" y="353493"/>
            <a:ext cx="775676" cy="451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780E4B-553F-4301-B71A-9C0905382A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5" y="353493"/>
            <a:ext cx="478678" cy="40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536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AE21D7B-C74D-40CD-906E-736172B962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169" y="353493"/>
            <a:ext cx="775676" cy="451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780E4B-553F-4301-B71A-9C0905382A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5" y="353493"/>
            <a:ext cx="478678" cy="4098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5490281-0C50-41DB-8588-03E9F91F3F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776" y="930622"/>
            <a:ext cx="8014447" cy="49967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97CDF8-C454-4964-A248-4AFE464521D3}"/>
              </a:ext>
            </a:extLst>
          </p:cNvPr>
          <p:cNvSpPr txBox="1"/>
          <p:nvPr/>
        </p:nvSpPr>
        <p:spPr>
          <a:xfrm>
            <a:off x="1188009" y="6091535"/>
            <a:ext cx="9815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출처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https://scikit-learn.org/stable/tutorial/machine_learning_map/index.html</a:t>
            </a:r>
          </a:p>
        </p:txBody>
      </p:sp>
    </p:spTree>
    <p:extLst>
      <p:ext uri="{BB962C8B-B14F-4D97-AF65-F5344CB8AC3E}">
        <p14:creationId xmlns:p14="http://schemas.microsoft.com/office/powerpoint/2010/main" val="38520925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00. 바울랩\31. 인공지능 강의  장표 디자인 요소\48.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319" y="1623980"/>
            <a:ext cx="9621362" cy="523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028161" y="469477"/>
            <a:ext cx="75478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강화학습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탁구 학습 영상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en-US" altLang="ko-KR" sz="2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https://youtu.be/SH3bADiB7uQ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E21D7B-C74D-40CD-906E-736172B962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169" y="353493"/>
            <a:ext cx="775676" cy="451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780E4B-553F-4301-B71A-9C0905382A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5" y="353493"/>
            <a:ext cx="478678" cy="40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001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D:\00. 바울랩\31. 인공지능 강의  장표 디자인 요소\49.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84"/>
          <a:stretch/>
        </p:blipFill>
        <p:spPr bwMode="auto">
          <a:xfrm>
            <a:off x="1295717" y="682065"/>
            <a:ext cx="9600565" cy="595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924423" y="158393"/>
            <a:ext cx="83431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머신러닝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알고리즘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or Keyword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E21D7B-C74D-40CD-906E-736172B962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169" y="353493"/>
            <a:ext cx="775676" cy="451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780E4B-553F-4301-B71A-9C0905382A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5" y="353493"/>
            <a:ext cx="478678" cy="40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54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80B5D55-3024-48FF-BB1E-F590CA6FD9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169" y="353493"/>
            <a:ext cx="775676" cy="4518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8A5CA40-436C-4294-9FAB-B3AF2840EB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5" y="353493"/>
            <a:ext cx="478678" cy="4098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46817" y="3001960"/>
            <a:ext cx="889836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우리나라 인구수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5,178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579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(2020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1732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80B5D55-3024-48FF-BB1E-F590CA6FD9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169" y="353493"/>
            <a:ext cx="775676" cy="4518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8A5CA40-436C-4294-9FAB-B3AF2840EB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5" y="353493"/>
            <a:ext cx="478678" cy="4098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46817" y="2586461"/>
            <a:ext cx="8898365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무려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1/50</a:t>
            </a: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가능한 숫자인가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9082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80B5D55-3024-48FF-BB1E-F590CA6FD9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169" y="353493"/>
            <a:ext cx="775676" cy="4518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8A5CA40-436C-4294-9FAB-B3AF2840EB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5" y="353493"/>
            <a:ext cx="478678" cy="4098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46817" y="3001960"/>
            <a:ext cx="889836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왜 이렇게 강조하고 있는가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87005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</TotalTime>
  <Words>595</Words>
  <Application>Microsoft Office PowerPoint</Application>
  <PresentationFormat>와이드스크린</PresentationFormat>
  <Paragraphs>102</Paragraphs>
  <Slides>65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69" baseType="lpstr">
      <vt:lpstr>배달의민족 주아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hojun lee</cp:lastModifiedBy>
  <cp:revision>59</cp:revision>
  <dcterms:created xsi:type="dcterms:W3CDTF">2020-11-27T02:01:22Z</dcterms:created>
  <dcterms:modified xsi:type="dcterms:W3CDTF">2024-12-20T02:19:44Z</dcterms:modified>
</cp:coreProperties>
</file>